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67" r:id="rId13"/>
    <p:sldId id="269" r:id="rId14"/>
    <p:sldId id="270" r:id="rId15"/>
    <p:sldId id="275" r:id="rId16"/>
    <p:sldId id="272" r:id="rId17"/>
    <p:sldId id="271" r:id="rId18"/>
    <p:sldId id="276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02"/>
    <p:restoredTop sz="94359"/>
  </p:normalViewPr>
  <p:slideViewPr>
    <p:cSldViewPr snapToGrid="0" snapToObjects="1">
      <p:cViewPr>
        <p:scale>
          <a:sx n="84" d="100"/>
          <a:sy n="84" d="100"/>
        </p:scale>
        <p:origin x="32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png>
</file>

<file path=ppt/media/image14.png>
</file>

<file path=ppt/media/image2.tiff>
</file>

<file path=ppt/media/image3.tiff>
</file>

<file path=ppt/media/image4.tif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3E610-D40E-BD49-85CC-34CCBF03E26E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DACA78-CC44-984F-AD2A-90858C700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616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E1BB8E6-308A-CE4C-83A7-5BB7B2EB8486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9E140B6-CB51-8442-A365-180773679BA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93614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02073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-1"/>
            <a:ext cx="12192000" cy="1146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442654" y="-76505"/>
            <a:ext cx="120782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solidFill>
                  <a:schemeClr val="bg1"/>
                </a:solidFill>
                <a:latin typeface="TH Sarabun Chula" charset="0"/>
                <a:ea typeface="TH Sarabun Chula" charset="0"/>
                <a:cs typeface="TH Sarabun Chula" charset="0"/>
              </a:rPr>
              <a:t>Intro to dig image processing </a:t>
            </a:r>
            <a:endParaRPr lang="en-US" sz="8000" b="1" dirty="0">
              <a:solidFill>
                <a:schemeClr val="bg1"/>
              </a:solidFill>
              <a:latin typeface="TH Sarabun Chula" charset="0"/>
              <a:ea typeface="TH Sarabun Chula" charset="0"/>
              <a:cs typeface="TH Sarabun Chul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78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HW2:  CONNECTED COMPONENT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644745" y="1752708"/>
            <a:ext cx="521999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Algorithm “Flood Fill”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939" y="3244840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9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methodology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92270" y="2277473"/>
            <a:ext cx="298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746" y="3117377"/>
            <a:ext cx="4292600" cy="1917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21332" y="5035077"/>
            <a:ext cx="24014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Numpy Array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4200041" y="2664189"/>
            <a:ext cx="387458" cy="6974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587499" y="2277473"/>
            <a:ext cx="36449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(</a:t>
            </a:r>
            <a:r>
              <a:rPr lang="en-US" sz="3200" dirty="0" smtClean="0">
                <a:solidFill>
                  <a:srgbClr val="FF0000"/>
                </a:solidFill>
              </a:rPr>
              <a:t>R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0B050"/>
                </a:solidFill>
              </a:rPr>
              <a:t>G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700FF"/>
                </a:solidFill>
              </a:rPr>
              <a:t>B</a:t>
            </a:r>
            <a:r>
              <a:rPr lang="en-US" sz="3200" dirty="0" smtClean="0"/>
              <a:t>) = (</a:t>
            </a:r>
            <a:r>
              <a:rPr lang="en-US" sz="3200" dirty="0" smtClean="0">
                <a:solidFill>
                  <a:srgbClr val="FF0000"/>
                </a:solidFill>
              </a:rPr>
              <a:t>0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0B050"/>
                </a:solidFill>
              </a:rPr>
              <a:t>0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700FF"/>
                </a:solidFill>
              </a:rPr>
              <a:t>255</a:t>
            </a:r>
            <a:r>
              <a:rPr lang="en-US" sz="3200" dirty="0" smtClean="0"/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633995" y="3265204"/>
            <a:ext cx="880216" cy="8802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567765" y="5752089"/>
            <a:ext cx="697423" cy="69742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241510" y="5864737"/>
            <a:ext cx="16241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Function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833468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831 -0.0081 L -0.04831 -0.00764 C -0.04037 -0.00648 -0.0362 -0.00648 -0.02917 -0.00255 C -0.02787 -0.00209 -0.0267 -0.00116 -0.02539 2.22222E-6 L 0.03177 -0.00255 C 0.03567 -0.00301 0.03945 -0.00417 0.04323 -0.00533 C 0.04557 -0.00579 0.05703 -0.00926 0.05976 -0.01042 C 0.07578 -0.01806 0.0414 -0.00672 0.07252 -0.01574 C 0.07981 -0.02084 0.07356 -0.01713 0.08528 -0.02084 C 0.08737 -0.02176 0.08945 -0.02246 0.09153 -0.02361 C 0.09283 -0.02431 0.09414 -0.0257 0.09544 -0.02616 C 0.09921 -0.02755 0.10299 -0.02778 0.1069 -0.02894 C 0.10937 -0.0294 0.11198 -0.03056 0.11445 -0.03125 C 0.12213 -0.03056 0.12968 -0.03033 0.13737 -0.02894 C 0.13945 -0.02847 0.14166 -0.02732 0.14375 -0.02616 C 0.14687 -0.02477 0.14921 -0.02153 0.1526 -0.02084 C 0.16237 -0.01945 0.17213 -0.01945 0.1819 -0.01852 L 0.2263 -0.0132 C 0.23424 -0.01412 0.25546 -0.01875 0.26445 -0.0132 C 0.26601 -0.01227 0.26211 -0.00903 0.26067 -0.0081 C 0.2582 -0.00556 0.25299 -0.00255 0.25299 -0.00232 C 0.25182 -0.00116 0.25065 0.00162 0.24921 0.00254 C 0.24466 0.00532 0.22317 0.00764 0.22252 0.00787 C 0.21315 0.00694 0.2039 0.00509 0.19453 0.00509 C 0.19114 0.00509 0.18776 0.00787 0.18437 0.00787 C 0.16653 0.00787 0.14882 0.00602 0.13099 0.00509 C 0.1108 0.00139 0.10599 2.22222E-6 0.08007 2.22222E-6 C 0.06992 2.22222E-6 0.05976 0.00162 0.04961 0.00254 C 0.03437 0.00162 0.01914 2.22222E-6 0.0039 2.22222E-6 C -0.03646 2.22222E-6 -0.02826 -0.00209 -0.04948 0.00509 C -0.05039 0.00787 -0.05183 0.00995 -0.05209 0.01296 C -0.05235 0.01736 -0.05118 0.02176 -0.05079 0.02616 C -0.05026 0.03194 -0.05105 0.04653 -0.04571 0.04699 C -0.01901 0.0493 0.00768 0.04884 0.03437 0.04977 C 0.04544 0.04884 0.05638 0.04722 0.06744 0.04699 L 0.26445 0.0419 C 0.26666 0.04004 0.26875 0.03819 0.27083 0.03657 C 0.27213 0.03565 0.2733 0.03379 0.27461 0.03379 C 0.27812 0.03379 0.28138 0.03565 0.28489 0.03657 C 0.2832 0.04653 0.28281 0.05092 0.27851 0.06018 C 0.27721 0.06273 0.27617 0.0662 0.27461 0.06782 C 0.27226 0.0706 0.26966 0.07291 0.26705 0.07338 L 0.19453 0.07569 C 0.19323 0.07685 0.19205 0.07778 0.19075 0.07847 C 0.18658 0.08032 0.17825 0.08241 0.17421 0.08379 C 0.17213 0.08426 0.16992 0.08541 0.16783 0.08611 L 0.13099 0.08379 C 0.1276 0.0831 0.12421 0.08125 0.12083 0.08102 C 0.1013 0.0794 0.0819 0.07916 0.06237 0.07847 C 0.05768 0.07754 0.05299 0.07708 0.0483 0.07569 C 0.03307 0.07176 0.05911 0.07268 0.03177 0.0706 C 0.01445 0.06921 -0.00287 0.06898 -0.02032 0.06782 L -0.05209 0.06528 C -0.05508 0.0662 -0.05925 0.06273 -0.06094 0.06782 C -0.0625 0.07245 -0.05925 0.07847 -0.05847 0.08379 C -0.05756 0.08889 -0.05651 0.09398 -0.05586 0.0993 C -0.05547 0.10278 -0.05534 0.10648 -0.05456 0.10972 C -0.05404 0.11273 -0.05274 0.11481 -0.05209 0.11782 C -0.05105 0.12268 -0.05039 0.12824 -0.04948 0.13333 C -0.04909 0.13611 -0.04948 0.14028 -0.04831 0.1412 L -0.04441 0.14375 L -0.01263 0.1412 C -0.00508 0.14074 0.0026 0.13866 0.01015 0.13866 C 0.01705 0.13866 0.02382 0.14028 0.03059 0.1412 L 0.16653 0.13611 C 0.17539 0.13518 0.18893 0.13356 0.19843 0.13078 C 0.20052 0.13009 0.2026 0.12847 0.20468 0.12824 C 0.21198 0.12685 0.21914 0.12639 0.2263 0.12569 C 0.2289 0.12384 0.23138 0.12153 0.23398 0.12014 L 0.24414 0.11504 C 0.24843 0.11597 0.25286 0.11481 0.2569 0.11782 C 0.25833 0.11875 0.25976 0.12245 0.25937 0.12569 C 0.25872 0.13171 0.25429 0.1412 0.25429 0.14143 C 0.2526 0.14028 0.25104 0.13866 0.24921 0.13866 C 0.24752 0.13866 0.24583 0.14028 0.24414 0.1412 C 0.23932 0.14352 0.23216 0.14629 0.2276 0.14653 C 0.2069 0.14791 0.18606 0.14815 0.16536 0.1493 C 0.16237 0.15 0.15937 0.15116 0.15638 0.15162 C 0.1513 0.15278 0.14622 0.15324 0.14114 0.1544 C 0.13737 0.15509 0.13359 0.15625 0.12968 0.15694 C 0.12265 0.1618 0.12604 0.16018 0.11445 0.16203 C 0.10859 0.16319 0.1026 0.16458 0.09661 0.16481 C 0.07851 0.1662 0.06028 0.16643 0.04205 0.16736 L 0.00898 0.17014 L -0.03295 0.17268 C -0.03529 0.17199 -0.04571 0.16227 -0.04441 0.17801 C -0.04414 0.18078 -0.04271 0.1831 -0.04193 0.18565 C -0.03907 0.20926 -0.0405 0.2 -0.03816 0.21481 C -0.03477 0.21366 -0.03125 0.21319 -0.02787 0.21203 C -0.02657 0.21157 -0.02539 0.20995 -0.02409 0.20926 C -0.02032 0.2081 -0.01641 0.20764 -0.01263 0.20671 C -0.01055 0.20602 -0.00847 0.20486 -0.00625 0.20393 C 0.00065 0.20185 0.00833 0.2 0.01536 0.19884 C 0.05182 0.19305 0.06862 0.19514 0.11575 0.19352 C 0.11875 0.19259 0.12174 0.1919 0.12461 0.19097 C 0.12682 0.19028 0.12877 0.18842 0.13099 0.18842 C 0.13567 0.18842 0.14726 0.19213 0.1526 0.19352 C 0.20403 0.18541 0.13997 0.19352 0.1819 0.19352 C 0.19336 0.19352 0.20468 0.1919 0.21614 0.19097 C 0.22083 0.1919 0.22552 0.19166 0.2302 0.19352 C 0.23164 0.19421 0.23255 0.19745 0.23398 0.19884 C 0.23645 0.20092 0.23906 0.20231 0.24166 0.20393 L 0.24544 0.20671 C 0.24713 0.20578 0.24882 0.20509 0.25052 0.20393 C 0.25182 0.20347 0.25299 0.20162 0.25429 0.20162 C 0.2582 0.20162 0.26575 0.20393 0.26575 0.20416 L 0.26575 0.20393 " pathEditMode="relative" rAng="0" ptsTypes="AAAAAAAAAAAAAAAAAAAAAAAAAAAAAAAAAAAAAAAAAAAAAAAAA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03" y="9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HW2:  CONNECTED COMPONENT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644745" y="1752708"/>
            <a:ext cx="521999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Code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281" y="2494369"/>
            <a:ext cx="8769376" cy="343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HW2:  CONNECTED COMPONENT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644745" y="1752708"/>
            <a:ext cx="521999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Output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980" y="2523744"/>
            <a:ext cx="5552689" cy="33705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07696" y="5894324"/>
            <a:ext cx="3275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12 Color = 12 CC</a:t>
            </a:r>
          </a:p>
        </p:txBody>
      </p:sp>
    </p:spTree>
    <p:extLst>
      <p:ext uri="{BB962C8B-B14F-4D97-AF65-F5344CB8AC3E}">
        <p14:creationId xmlns:p14="http://schemas.microsoft.com/office/powerpoint/2010/main" val="861472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HW3:  Histogram Equalization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566" y="2843275"/>
            <a:ext cx="3804589" cy="21432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870" y="2843276"/>
            <a:ext cx="3804589" cy="2143251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5254752" y="3394113"/>
            <a:ext cx="1879986" cy="1043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430596" y="4986527"/>
            <a:ext cx="12884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Before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72900" y="4986527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After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519288" y="3904919"/>
            <a:ext cx="697423" cy="69742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690005" y="4494437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Function?</a:t>
            </a:r>
          </a:p>
        </p:txBody>
      </p:sp>
    </p:spTree>
    <p:extLst>
      <p:ext uri="{BB962C8B-B14F-4D97-AF65-F5344CB8AC3E}">
        <p14:creationId xmlns:p14="http://schemas.microsoft.com/office/powerpoint/2010/main" val="185891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HW3:  Histogram Equalization</a:t>
            </a:r>
          </a:p>
        </p:txBody>
      </p:sp>
      <p:sp>
        <p:nvSpPr>
          <p:cNvPr id="8" name="Right Arrow 7"/>
          <p:cNvSpPr/>
          <p:nvPr/>
        </p:nvSpPr>
        <p:spPr>
          <a:xfrm>
            <a:off x="5254752" y="2808310"/>
            <a:ext cx="1879986" cy="1043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416143" y="5107079"/>
            <a:ext cx="12884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Before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922150" y="5107079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After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519288" y="3319116"/>
            <a:ext cx="697423" cy="69742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690005" y="390863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Function?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604" y="2008982"/>
            <a:ext cx="3951509" cy="296363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627" y="1944238"/>
            <a:ext cx="4067746" cy="305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633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HW3:  Histogram Equalization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79950" y="2168207"/>
            <a:ext cx="298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644745" y="1752708"/>
            <a:ext cx="521999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Algorithm</a:t>
            </a:r>
          </a:p>
          <a:p>
            <a:endParaRPr lang="en-US" sz="3200" b="1" dirty="0" smtClean="0"/>
          </a:p>
          <a:p>
            <a:pPr marL="514350" indent="-514350">
              <a:buAutoNum type="arabicPeriod"/>
            </a:pPr>
            <a:r>
              <a:rPr lang="en-US" sz="3200" b="1" dirty="0" smtClean="0"/>
              <a:t>Find PDF (histogram)</a:t>
            </a:r>
          </a:p>
          <a:p>
            <a:pPr marL="514350" indent="-514350">
              <a:buAutoNum type="arabicPeriod"/>
            </a:pPr>
            <a:r>
              <a:rPr lang="en-US" sz="3200" b="1" dirty="0" smtClean="0"/>
              <a:t>Find CDF </a:t>
            </a:r>
          </a:p>
          <a:p>
            <a:pPr marL="514350" indent="-514350">
              <a:buAutoNum type="arabicPeriod"/>
            </a:pPr>
            <a:r>
              <a:rPr lang="en-US" sz="3200" b="1" dirty="0" smtClean="0"/>
              <a:t>Scale on CDF</a:t>
            </a:r>
          </a:p>
          <a:p>
            <a:pPr marL="514350" indent="-514350">
              <a:buAutoNum type="arabicPeriod"/>
            </a:pPr>
            <a:r>
              <a:rPr lang="en-US" sz="3200" b="1" dirty="0" smtClean="0"/>
              <a:t>Map to new scale</a:t>
            </a:r>
          </a:p>
        </p:txBody>
      </p:sp>
    </p:spTree>
    <p:extLst>
      <p:ext uri="{BB962C8B-B14F-4D97-AF65-F5344CB8AC3E}">
        <p14:creationId xmlns:p14="http://schemas.microsoft.com/office/powerpoint/2010/main" val="1373150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HW3:  Histogram Equalization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496" y="3151502"/>
            <a:ext cx="5219700" cy="33401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772942" y="2490078"/>
            <a:ext cx="521999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Code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b="1" dirty="0"/>
          </a:p>
        </p:txBody>
      </p:sp>
      <p:sp>
        <p:nvSpPr>
          <p:cNvPr id="6" name="Rectangle 5"/>
          <p:cNvSpPr/>
          <p:nvPr/>
        </p:nvSpPr>
        <p:spPr>
          <a:xfrm>
            <a:off x="1888585" y="1659370"/>
            <a:ext cx="69887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Real use: use library “</a:t>
            </a:r>
            <a:r>
              <a:rPr lang="en-US" sz="3200" b="1" dirty="0" err="1" smtClean="0"/>
              <a:t>Scikit</a:t>
            </a:r>
            <a:r>
              <a:rPr lang="en-US" sz="3200" b="1" dirty="0" smtClean="0"/>
              <a:t> Image” 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5437632" y="5352288"/>
            <a:ext cx="293827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80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HW4: Huffman Coding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79950" y="2168207"/>
            <a:ext cx="298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326" y="1402682"/>
            <a:ext cx="8140314" cy="518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8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your attention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26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092270" y="2277473"/>
            <a:ext cx="572207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- Basic methodology </a:t>
            </a:r>
          </a:p>
          <a:p>
            <a:r>
              <a:rPr lang="en-US" sz="3200" dirty="0" smtClean="0"/>
              <a:t>- HW1:  Greyscale </a:t>
            </a:r>
          </a:p>
          <a:p>
            <a:r>
              <a:rPr lang="en-US" sz="3200" dirty="0" smtClean="0"/>
              <a:t>- HW2:  Connected Component </a:t>
            </a:r>
          </a:p>
          <a:p>
            <a:r>
              <a:rPr lang="en-US" sz="3200" dirty="0" smtClean="0"/>
              <a:t>- HW3:  Histogram Equalization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3033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methodology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92270" y="2277473"/>
            <a:ext cx="298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678" y="1983783"/>
            <a:ext cx="2755528" cy="3691985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4363435" y="3357075"/>
            <a:ext cx="2417735" cy="9453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400" y="2870924"/>
            <a:ext cx="4292600" cy="19177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951307" y="5677070"/>
            <a:ext cx="13562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Picture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82986" y="4788624"/>
            <a:ext cx="24014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Numpy Array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7361695" y="2417736"/>
            <a:ext cx="387458" cy="6974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749153" y="2031020"/>
            <a:ext cx="36449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(</a:t>
            </a:r>
            <a:r>
              <a:rPr lang="en-US" sz="3200" dirty="0" smtClean="0">
                <a:solidFill>
                  <a:srgbClr val="FF0000"/>
                </a:solidFill>
              </a:rPr>
              <a:t>R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0B050"/>
                </a:solidFill>
              </a:rPr>
              <a:t>G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700FF"/>
                </a:solidFill>
              </a:rPr>
              <a:t>B</a:t>
            </a:r>
            <a:r>
              <a:rPr lang="en-US" sz="3200" dirty="0" smtClean="0"/>
              <a:t>) = (</a:t>
            </a:r>
            <a:r>
              <a:rPr lang="en-US" sz="3200" dirty="0" smtClean="0">
                <a:solidFill>
                  <a:srgbClr val="FF0000"/>
                </a:solidFill>
              </a:rPr>
              <a:t>0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0B050"/>
                </a:solidFill>
              </a:rPr>
              <a:t>0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700FF"/>
                </a:solidFill>
              </a:rPr>
              <a:t>255</a:t>
            </a:r>
            <a:r>
              <a:rPr lang="en-US" sz="32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2639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methodology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92270" y="2277473"/>
            <a:ext cx="298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746" y="3117377"/>
            <a:ext cx="4292600" cy="1917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21332" y="5035077"/>
            <a:ext cx="24014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Numpy Array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4200041" y="2664189"/>
            <a:ext cx="387458" cy="6974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587499" y="2277473"/>
            <a:ext cx="36449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(</a:t>
            </a:r>
            <a:r>
              <a:rPr lang="en-US" sz="3200" dirty="0" smtClean="0">
                <a:solidFill>
                  <a:srgbClr val="FF0000"/>
                </a:solidFill>
              </a:rPr>
              <a:t>R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0B050"/>
                </a:solidFill>
              </a:rPr>
              <a:t>G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700FF"/>
                </a:solidFill>
              </a:rPr>
              <a:t>B</a:t>
            </a:r>
            <a:r>
              <a:rPr lang="en-US" sz="3200" dirty="0" smtClean="0"/>
              <a:t>) = (</a:t>
            </a:r>
            <a:r>
              <a:rPr lang="en-US" sz="3200" dirty="0" smtClean="0">
                <a:solidFill>
                  <a:srgbClr val="FF0000"/>
                </a:solidFill>
              </a:rPr>
              <a:t>0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0B050"/>
                </a:solidFill>
              </a:rPr>
              <a:t>0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700FF"/>
                </a:solidFill>
              </a:rPr>
              <a:t>255</a:t>
            </a:r>
            <a:r>
              <a:rPr lang="en-US" sz="3200" dirty="0" smtClean="0"/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633995" y="3265204"/>
            <a:ext cx="880216" cy="8802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567765" y="5752089"/>
            <a:ext cx="697423" cy="69742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241510" y="5864737"/>
            <a:ext cx="16241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Function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738308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831 -0.0081 L -0.04831 -0.00764 C -0.04037 -0.00648 -0.0362 -0.00648 -0.02917 -0.00255 C -0.02787 -0.00209 -0.0267 -0.00116 -0.02539 2.22222E-6 L 0.03177 -0.00255 C 0.03567 -0.00301 0.03945 -0.00417 0.04323 -0.00533 C 0.04557 -0.00579 0.05703 -0.00926 0.05976 -0.01042 C 0.07578 -0.01806 0.0414 -0.00672 0.07252 -0.01574 C 0.07981 -0.02084 0.07356 -0.01713 0.08528 -0.02084 C 0.08737 -0.02176 0.08945 -0.02246 0.09153 -0.02361 C 0.09283 -0.02431 0.09414 -0.0257 0.09544 -0.02616 C 0.09921 -0.02755 0.10299 -0.02778 0.1069 -0.02894 C 0.10937 -0.0294 0.11198 -0.03056 0.11445 -0.03125 C 0.12213 -0.03056 0.12968 -0.03033 0.13737 -0.02894 C 0.13945 -0.02847 0.14166 -0.02732 0.14375 -0.02616 C 0.14687 -0.02477 0.14921 -0.02153 0.1526 -0.02084 C 0.16237 -0.01945 0.17213 -0.01945 0.1819 -0.01852 L 0.2263 -0.0132 C 0.23424 -0.01412 0.25546 -0.01875 0.26445 -0.0132 C 0.26601 -0.01227 0.26211 -0.00903 0.26067 -0.0081 C 0.2582 -0.00556 0.25299 -0.00255 0.25299 -0.00232 C 0.25182 -0.00116 0.25065 0.00162 0.24921 0.00254 C 0.24466 0.00532 0.22317 0.00764 0.22252 0.00787 C 0.21315 0.00694 0.2039 0.00509 0.19453 0.00509 C 0.19114 0.00509 0.18776 0.00787 0.18437 0.00787 C 0.16653 0.00787 0.14882 0.00602 0.13099 0.00509 C 0.1108 0.00139 0.10599 2.22222E-6 0.08007 2.22222E-6 C 0.06992 2.22222E-6 0.05976 0.00162 0.04961 0.00254 C 0.03437 0.00162 0.01914 2.22222E-6 0.0039 2.22222E-6 C -0.03646 2.22222E-6 -0.02826 -0.00209 -0.04948 0.00509 C -0.05039 0.00787 -0.05183 0.00995 -0.05209 0.01296 C -0.05235 0.01736 -0.05118 0.02176 -0.05079 0.02616 C -0.05026 0.03194 -0.05105 0.04653 -0.04571 0.04699 C -0.01901 0.0493 0.00768 0.04884 0.03437 0.04977 C 0.04544 0.04884 0.05638 0.04722 0.06744 0.04699 L 0.26445 0.0419 C 0.26666 0.04004 0.26875 0.03819 0.27083 0.03657 C 0.27213 0.03565 0.2733 0.03379 0.27461 0.03379 C 0.27812 0.03379 0.28138 0.03565 0.28489 0.03657 C 0.2832 0.04653 0.28281 0.05092 0.27851 0.06018 C 0.27721 0.06273 0.27617 0.0662 0.27461 0.06782 C 0.27226 0.0706 0.26966 0.07291 0.26705 0.07338 L 0.19453 0.07569 C 0.19323 0.07685 0.19205 0.07778 0.19075 0.07847 C 0.18658 0.08032 0.17825 0.08241 0.17421 0.08379 C 0.17213 0.08426 0.16992 0.08541 0.16783 0.08611 L 0.13099 0.08379 C 0.1276 0.0831 0.12421 0.08125 0.12083 0.08102 C 0.1013 0.0794 0.0819 0.07916 0.06237 0.07847 C 0.05768 0.07754 0.05299 0.07708 0.0483 0.07569 C 0.03307 0.07176 0.05911 0.07268 0.03177 0.0706 C 0.01445 0.06921 -0.00287 0.06898 -0.02032 0.06782 L -0.05209 0.06528 C -0.05508 0.0662 -0.05925 0.06273 -0.06094 0.06782 C -0.0625 0.07245 -0.05925 0.07847 -0.05847 0.08379 C -0.05756 0.08889 -0.05651 0.09398 -0.05586 0.0993 C -0.05547 0.10278 -0.05534 0.10648 -0.05456 0.10972 C -0.05404 0.11273 -0.05274 0.11481 -0.05209 0.11782 C -0.05105 0.12268 -0.05039 0.12824 -0.04948 0.13333 C -0.04909 0.13611 -0.04948 0.14028 -0.04831 0.1412 L -0.04441 0.14375 L -0.01263 0.1412 C -0.00508 0.14074 0.0026 0.13866 0.01015 0.13866 C 0.01705 0.13866 0.02382 0.14028 0.03059 0.1412 L 0.16653 0.13611 C 0.17539 0.13518 0.18893 0.13356 0.19843 0.13078 C 0.20052 0.13009 0.2026 0.12847 0.20468 0.12824 C 0.21198 0.12685 0.21914 0.12639 0.2263 0.12569 C 0.2289 0.12384 0.23138 0.12153 0.23398 0.12014 L 0.24414 0.11504 C 0.24843 0.11597 0.25286 0.11481 0.2569 0.11782 C 0.25833 0.11875 0.25976 0.12245 0.25937 0.12569 C 0.25872 0.13171 0.25429 0.1412 0.25429 0.14143 C 0.2526 0.14028 0.25104 0.13866 0.24921 0.13866 C 0.24752 0.13866 0.24583 0.14028 0.24414 0.1412 C 0.23932 0.14352 0.23216 0.14629 0.2276 0.14653 C 0.2069 0.14791 0.18606 0.14815 0.16536 0.1493 C 0.16237 0.15 0.15937 0.15116 0.15638 0.15162 C 0.1513 0.15278 0.14622 0.15324 0.14114 0.1544 C 0.13737 0.15509 0.13359 0.15625 0.12968 0.15694 C 0.12265 0.1618 0.12604 0.16018 0.11445 0.16203 C 0.10859 0.16319 0.1026 0.16458 0.09661 0.16481 C 0.07851 0.1662 0.06028 0.16643 0.04205 0.16736 L 0.00898 0.17014 L -0.03295 0.17268 C -0.03529 0.17199 -0.04571 0.16227 -0.04441 0.17801 C -0.04414 0.18078 -0.04271 0.1831 -0.04193 0.18565 C -0.03907 0.20926 -0.0405 0.2 -0.03816 0.21481 C -0.03477 0.21366 -0.03125 0.21319 -0.02787 0.21203 C -0.02657 0.21157 -0.02539 0.20995 -0.02409 0.20926 C -0.02032 0.2081 -0.01641 0.20764 -0.01263 0.20671 C -0.01055 0.20602 -0.00847 0.20486 -0.00625 0.20393 C 0.00065 0.20185 0.00833 0.2 0.01536 0.19884 C 0.05182 0.19305 0.06862 0.19514 0.11575 0.19352 C 0.11875 0.19259 0.12174 0.1919 0.12461 0.19097 C 0.12682 0.19028 0.12877 0.18842 0.13099 0.18842 C 0.13567 0.18842 0.14726 0.19213 0.1526 0.19352 C 0.20403 0.18541 0.13997 0.19352 0.1819 0.19352 C 0.19336 0.19352 0.20468 0.1919 0.21614 0.19097 C 0.22083 0.1919 0.22552 0.19166 0.2302 0.19352 C 0.23164 0.19421 0.23255 0.19745 0.23398 0.19884 C 0.23645 0.20092 0.23906 0.20231 0.24166 0.20393 L 0.24544 0.20671 C 0.24713 0.20578 0.24882 0.20509 0.25052 0.20393 C 0.25182 0.20347 0.25299 0.20162 0.25429 0.20162 C 0.2582 0.20162 0.26575 0.20393 0.26575 0.20416 L 0.26575 0.20393 " pathEditMode="relative" rAng="0" ptsTypes="AAAAAAAAAAAAAAAAAAAAAAAAAAAAAAAAAAAAAAAAAAAAAAAAA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03" y="9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HW1:  Greyscale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79950" y="2168207"/>
            <a:ext cx="298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358" y="1874517"/>
            <a:ext cx="2755528" cy="3691985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4851115" y="3247809"/>
            <a:ext cx="2417735" cy="9453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51179" y="5567804"/>
            <a:ext cx="11785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Color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7625079" y="1874517"/>
            <a:ext cx="2755528" cy="369198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096152" y="5566502"/>
            <a:ext cx="18133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Greyscale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699982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HW1:  Greyscale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10068" y="1934604"/>
            <a:ext cx="298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070" y="2774508"/>
            <a:ext cx="4292600" cy="1917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95868" y="4692208"/>
            <a:ext cx="388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Numpy Array (Before)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1183365" y="2321320"/>
            <a:ext cx="387458" cy="6974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570823" y="1934604"/>
            <a:ext cx="30277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(</a:t>
            </a:r>
            <a:r>
              <a:rPr lang="en-US" sz="3200" dirty="0" smtClean="0">
                <a:solidFill>
                  <a:srgbClr val="FF0000"/>
                </a:solidFill>
              </a:rPr>
              <a:t>R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0B050"/>
                </a:solidFill>
              </a:rPr>
              <a:t>G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rgbClr val="0700FF"/>
                </a:solidFill>
              </a:rPr>
              <a:t>B</a:t>
            </a:r>
            <a:r>
              <a:rPr lang="en-US" sz="3200" dirty="0" smtClean="0"/>
              <a:t>) = (</a:t>
            </a:r>
            <a:r>
              <a:rPr lang="en-US" sz="3200" dirty="0">
                <a:solidFill>
                  <a:srgbClr val="FF0000"/>
                </a:solidFill>
              </a:rPr>
              <a:t>?</a:t>
            </a:r>
            <a:r>
              <a:rPr lang="en-US" sz="3200" dirty="0" smtClean="0"/>
              <a:t>, </a:t>
            </a:r>
            <a:r>
              <a:rPr lang="en-US" sz="3200" dirty="0">
                <a:solidFill>
                  <a:srgbClr val="00B050"/>
                </a:solidFill>
              </a:rPr>
              <a:t>?</a:t>
            </a:r>
            <a:r>
              <a:rPr lang="en-US" sz="3200" dirty="0" smtClean="0"/>
              <a:t>, </a:t>
            </a:r>
            <a:r>
              <a:rPr lang="en-US" sz="3200" dirty="0">
                <a:solidFill>
                  <a:srgbClr val="0700FF"/>
                </a:solidFill>
              </a:rPr>
              <a:t>?</a:t>
            </a:r>
            <a:r>
              <a:rPr lang="en-US" sz="3200" dirty="0" smtClean="0"/>
              <a:t>)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5463729" y="3260659"/>
            <a:ext cx="1583247" cy="9453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586742" y="3673271"/>
            <a:ext cx="697423" cy="69742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757459" y="4262789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Function?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20987" y="1874517"/>
            <a:ext cx="298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endParaRPr lang="en-US" sz="32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7169989" y="2714421"/>
            <a:ext cx="4292600" cy="19177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7506787" y="4632121"/>
            <a:ext cx="36533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Numpy Array (After)</a:t>
            </a:r>
          </a:p>
        </p:txBody>
      </p:sp>
      <p:cxnSp>
        <p:nvCxnSpPr>
          <p:cNvPr id="19" name="Straight Connector 18"/>
          <p:cNvCxnSpPr/>
          <p:nvPr/>
        </p:nvCxnSpPr>
        <p:spPr>
          <a:xfrm flipH="1">
            <a:off x="7394284" y="2261233"/>
            <a:ext cx="387458" cy="6974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781742" y="1874517"/>
            <a:ext cx="30277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(</a:t>
            </a:r>
            <a:r>
              <a:rPr lang="en-US" sz="3200" dirty="0" smtClean="0">
                <a:solidFill>
                  <a:schemeClr val="accent2"/>
                </a:solidFill>
              </a:rPr>
              <a:t>R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chemeClr val="accent2"/>
                </a:solidFill>
              </a:rPr>
              <a:t>G</a:t>
            </a:r>
            <a:r>
              <a:rPr lang="en-US" sz="3200" dirty="0" smtClean="0"/>
              <a:t>, </a:t>
            </a:r>
            <a:r>
              <a:rPr lang="en-US" sz="3200" dirty="0" smtClean="0">
                <a:solidFill>
                  <a:schemeClr val="accent2"/>
                </a:solidFill>
              </a:rPr>
              <a:t>B</a:t>
            </a:r>
            <a:r>
              <a:rPr lang="en-US" sz="3200" dirty="0" smtClean="0"/>
              <a:t>) = (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  <a:r>
              <a:rPr lang="en-US" sz="3200" dirty="0" smtClean="0"/>
              <a:t>, 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  <a:r>
              <a:rPr lang="en-US" sz="3200" dirty="0" smtClean="0"/>
              <a:t>, </a:t>
            </a:r>
            <a:r>
              <a:rPr lang="en-US" sz="3200" dirty="0">
                <a:solidFill>
                  <a:schemeClr val="accent2"/>
                </a:solidFill>
              </a:rPr>
              <a:t>?</a:t>
            </a:r>
            <a:r>
              <a:rPr lang="en-US" sz="32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4534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HW1:  Greyscale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79950" y="2168207"/>
            <a:ext cx="298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1644745" y="3237730"/>
            <a:ext cx="71890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Function 1I (Photoshop)</a:t>
            </a:r>
            <a:endParaRPr lang="en-US" sz="3200" dirty="0" smtClean="0"/>
          </a:p>
          <a:p>
            <a:r>
              <a:rPr lang="en-US" sz="2800" dirty="0" smtClean="0"/>
              <a:t>Gray = (Red * 0.3 + Green * 0.59 + Blue * 0.11)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644745" y="1752708"/>
            <a:ext cx="5219994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Function 1 (Easiest)</a:t>
            </a:r>
          </a:p>
          <a:p>
            <a:r>
              <a:rPr lang="en-US" sz="2800" dirty="0" smtClean="0"/>
              <a:t>Gray = (Red + Green + Blue) / 3 </a:t>
            </a:r>
          </a:p>
          <a:p>
            <a:endParaRPr lang="en-US" sz="3200" dirty="0" smtClean="0"/>
          </a:p>
          <a:p>
            <a:endParaRPr lang="en-US" sz="3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644745" y="4762901"/>
            <a:ext cx="20970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Function..</a:t>
            </a:r>
            <a:endParaRPr lang="en-US" sz="3200" dirty="0" smtClean="0"/>
          </a:p>
          <a:p>
            <a:r>
              <a:rPr lang="en-US" sz="2800" dirty="0" smtClean="0"/>
              <a:t>More</a:t>
            </a:r>
            <a:r>
              <a:rPr lang="mr-IN" sz="2800" dirty="0" smtClean="0"/>
              <a:t>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560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HW1:  Greyscale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79950" y="2168207"/>
            <a:ext cx="298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644744" y="1752708"/>
            <a:ext cx="904764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Real use: use library “Pillow” </a:t>
            </a:r>
          </a:p>
          <a:p>
            <a:endParaRPr lang="en-US" sz="3200" b="1" dirty="0" smtClean="0"/>
          </a:p>
          <a:p>
            <a:r>
              <a:rPr lang="en-US" sz="2800" dirty="0" smtClean="0">
                <a:solidFill>
                  <a:schemeClr val="accent4">
                    <a:lumMod val="50000"/>
                  </a:schemeClr>
                </a:solidFill>
              </a:rPr>
              <a:t>import</a:t>
            </a:r>
            <a:r>
              <a:rPr lang="en-US" sz="2800" dirty="0" smtClean="0"/>
              <a:t> sys </a:t>
            </a:r>
            <a:r>
              <a:rPr lang="en-US" sz="2800" dirty="0" smtClean="0">
                <a:solidFill>
                  <a:schemeClr val="accent4">
                    <a:lumMod val="50000"/>
                  </a:schemeClr>
                </a:solidFill>
              </a:rPr>
              <a:t>from</a:t>
            </a:r>
            <a:r>
              <a:rPr lang="en-US" sz="2800" dirty="0" smtClean="0"/>
              <a:t> PIL </a:t>
            </a:r>
          </a:p>
          <a:p>
            <a:r>
              <a:rPr lang="en-US" sz="2800" dirty="0" smtClean="0">
                <a:solidFill>
                  <a:schemeClr val="accent4">
                    <a:lumMod val="50000"/>
                  </a:schemeClr>
                </a:solidFill>
              </a:rPr>
              <a:t>import</a:t>
            </a:r>
            <a:r>
              <a:rPr lang="en-US" sz="2800" dirty="0" smtClean="0"/>
              <a:t> Image  </a:t>
            </a:r>
          </a:p>
          <a:p>
            <a:r>
              <a:rPr lang="en-US" sz="2800" dirty="0" err="1" smtClean="0">
                <a:solidFill>
                  <a:schemeClr val="accent4">
                    <a:lumMod val="50000"/>
                  </a:schemeClr>
                </a:solidFill>
              </a:rPr>
              <a:t>def</a:t>
            </a:r>
            <a:r>
              <a:rPr lang="en-US" sz="2800" dirty="0" smtClean="0">
                <a:solidFill>
                  <a:srgbClr val="0700FF"/>
                </a:solidFill>
              </a:rPr>
              <a:t> greyscale</a:t>
            </a:r>
            <a:r>
              <a:rPr lang="en-US" sz="2800" dirty="0" smtClean="0"/>
              <a:t>(name):     </a:t>
            </a:r>
          </a:p>
          <a:p>
            <a:r>
              <a:rPr lang="en-US" sz="2800" dirty="0" smtClean="0"/>
              <a:t>	return </a:t>
            </a:r>
            <a:r>
              <a:rPr lang="en-US" sz="2800" dirty="0" err="1" smtClean="0"/>
              <a:t>Image.open</a:t>
            </a:r>
            <a:r>
              <a:rPr lang="en-US" sz="2800" dirty="0" smtClean="0"/>
              <a:t>(name).convert(</a:t>
            </a:r>
            <a:r>
              <a:rPr lang="en-US" sz="2800" dirty="0" smtClean="0">
                <a:solidFill>
                  <a:srgbClr val="FF0000"/>
                </a:solidFill>
              </a:rPr>
              <a:t>'LA'</a:t>
            </a:r>
            <a:r>
              <a:rPr lang="en-US" sz="2800" dirty="0" smtClean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110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HW2:  CONNECTED COMPONENT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79950" y="2168207"/>
            <a:ext cx="298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 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211" y="1874517"/>
            <a:ext cx="5896301" cy="3579159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729190" y="3816096"/>
            <a:ext cx="818682" cy="38217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4384773" y="4198272"/>
            <a:ext cx="754155" cy="61756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205701" y="2629659"/>
            <a:ext cx="1018827" cy="70870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138928" y="2654004"/>
            <a:ext cx="165410" cy="102878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5663460" y="4130329"/>
            <a:ext cx="449461" cy="68551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6430144" y="2832622"/>
            <a:ext cx="19424" cy="86658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6303490" y="4578096"/>
            <a:ext cx="951088" cy="31891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7596359" y="4508475"/>
            <a:ext cx="335207" cy="77707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6900672" y="3134424"/>
            <a:ext cx="438458" cy="54186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7596359" y="2417628"/>
            <a:ext cx="319750" cy="74998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8520051" y="2832622"/>
            <a:ext cx="245625" cy="7457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8373663" y="4115604"/>
            <a:ext cx="380733" cy="62195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830221" y="5519349"/>
            <a:ext cx="4676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12 </a:t>
            </a:r>
            <a:r>
              <a:rPr lang="en-US" sz="3200" smtClean="0"/>
              <a:t>Connected Component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205085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5133</TotalTime>
  <Words>288</Words>
  <Application>Microsoft Macintosh PowerPoint</Application>
  <PresentationFormat>Widescreen</PresentationFormat>
  <Paragraphs>86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Gill Sans MT</vt:lpstr>
      <vt:lpstr>Impact</vt:lpstr>
      <vt:lpstr>TH Sarabun Chula</vt:lpstr>
      <vt:lpstr>Arial</vt:lpstr>
      <vt:lpstr>Badge</vt:lpstr>
      <vt:lpstr>PowerPoint Presentation</vt:lpstr>
      <vt:lpstr>Outline</vt:lpstr>
      <vt:lpstr>Basic methodology</vt:lpstr>
      <vt:lpstr>Basic methodology</vt:lpstr>
      <vt:lpstr>HW1:  Greyscale</vt:lpstr>
      <vt:lpstr>HW1:  Greyscale</vt:lpstr>
      <vt:lpstr>HW1:  Greyscale</vt:lpstr>
      <vt:lpstr>HW1:  Greyscale</vt:lpstr>
      <vt:lpstr>HW2:  CONNECTED COMPONENT</vt:lpstr>
      <vt:lpstr>HW2:  CONNECTED COMPONENT</vt:lpstr>
      <vt:lpstr>Basic methodology</vt:lpstr>
      <vt:lpstr>HW2:  CONNECTED COMPONENT</vt:lpstr>
      <vt:lpstr>HW2:  CONNECTED COMPONENT</vt:lpstr>
      <vt:lpstr>HW3:  Histogram Equalization</vt:lpstr>
      <vt:lpstr>HW3:  Histogram Equalization</vt:lpstr>
      <vt:lpstr>HW3:  Histogram Equalization</vt:lpstr>
      <vt:lpstr>HW3:  Histogram Equalization</vt:lpstr>
      <vt:lpstr>HW4: Huffman Coding</vt:lpstr>
      <vt:lpstr>THANK You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SRS - TutorS</dc:title>
  <dc:creator>Danupat  Khamnuansin</dc:creator>
  <cp:lastModifiedBy>Danupat  Khamnuansin</cp:lastModifiedBy>
  <cp:revision>18</cp:revision>
  <dcterms:created xsi:type="dcterms:W3CDTF">2017-09-19T01:35:02Z</dcterms:created>
  <dcterms:modified xsi:type="dcterms:W3CDTF">2017-10-10T10:33:00Z</dcterms:modified>
</cp:coreProperties>
</file>

<file path=docProps/thumbnail.jpeg>
</file>